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1"/>
  </p:sldMasterIdLst>
  <p:notesMasterIdLst>
    <p:notesMasterId r:id="rId6"/>
  </p:notesMasterIdLst>
  <p:handoutMasterIdLst>
    <p:handoutMasterId r:id="rId7"/>
  </p:handoutMasterIdLst>
  <p:sldIdLst>
    <p:sldId id="459" r:id="rId2"/>
    <p:sldId id="558" r:id="rId3"/>
    <p:sldId id="481" r:id="rId4"/>
    <p:sldId id="48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5" autoAdjust="0"/>
    <p:restoredTop sz="99620" autoAdjust="0"/>
  </p:normalViewPr>
  <p:slideViewPr>
    <p:cSldViewPr snapToGrid="0" snapToObjects="1">
      <p:cViewPr varScale="1">
        <p:scale>
          <a:sx n="105" d="100"/>
          <a:sy n="105" d="100"/>
        </p:scale>
        <p:origin x="-120" y="-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D5D2E-027D-2340-84BF-299E9117BDED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27F57-334F-6D46-969D-3899708A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7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80F4B-D91B-A540-A740-07631227E7EF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455E-17D7-3849-B053-26F4F802B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72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872" y="605254"/>
            <a:ext cx="6582256" cy="1989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489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64446" y="3608574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7615"/>
            <a:ext cx="2895600" cy="273844"/>
          </a:xfrm>
        </p:spPr>
        <p:txBody>
          <a:bodyPr/>
          <a:lstStyle/>
          <a:p>
            <a:r>
              <a:rPr lang="en-US" smtClean="0"/>
              <a:t>PhD Oral Defense - Gustavo Alves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6419" y="4867615"/>
            <a:ext cx="2133600" cy="273844"/>
          </a:xfr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29955" y="131368"/>
            <a:ext cx="881006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29955" y="4862137"/>
            <a:ext cx="881006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6576" y="297443"/>
            <a:ext cx="743443" cy="852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955" y="341239"/>
            <a:ext cx="862593" cy="7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5" y="103802"/>
            <a:ext cx="8229600" cy="443573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55" y="629872"/>
            <a:ext cx="8810064" cy="4222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2798"/>
            <a:ext cx="2895600" cy="273844"/>
          </a:xfrm>
        </p:spPr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6419" y="4852798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29955" y="131368"/>
            <a:ext cx="881006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29955" y="604890"/>
            <a:ext cx="881006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29955" y="4862137"/>
            <a:ext cx="881006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387" y="138666"/>
            <a:ext cx="557632" cy="4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387" y="138666"/>
            <a:ext cx="557632" cy="4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Seismic acquisition </a:t>
            </a:r>
            <a:r>
              <a:rPr lang="mr-IN" dirty="0" smtClean="0"/>
              <a:t>–</a:t>
            </a:r>
            <a:r>
              <a:rPr lang="en-US" dirty="0" smtClean="0"/>
              <a:t> ocean-bottom nodes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</a:t>
            </a:fld>
            <a:endParaRPr lang="en-US"/>
          </a:p>
        </p:txBody>
      </p:sp>
      <p:pic>
        <p:nvPicPr>
          <p:cNvPr id="32" name="Picture 31" descr="vp-shall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9373" b="6061"/>
          <a:stretch/>
        </p:blipFill>
        <p:spPr>
          <a:xfrm>
            <a:off x="1109527" y="1017826"/>
            <a:ext cx="6929308" cy="365031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770137" y="780582"/>
            <a:ext cx="551275" cy="237244"/>
            <a:chOff x="1723604" y="1158314"/>
            <a:chExt cx="551275" cy="237244"/>
          </a:xfrm>
        </p:grpSpPr>
        <p:sp>
          <p:nvSpPr>
            <p:cNvPr id="34" name="Trapezoid 33"/>
            <p:cNvSpPr/>
            <p:nvPr/>
          </p:nvSpPr>
          <p:spPr>
            <a:xfrm flipV="1">
              <a:off x="1723604" y="1276936"/>
              <a:ext cx="551275" cy="118622"/>
            </a:xfrm>
            <a:prstGeom prst="trapezoid">
              <a:avLst>
                <a:gd name="adj" fmla="val 7327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93447" y="1276936"/>
              <a:ext cx="181432" cy="118622"/>
            </a:xfrm>
            <a:prstGeom prst="rect">
              <a:avLst/>
            </a:prstGeom>
            <a:solidFill>
              <a:srgbClr val="6325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12015" y="1158314"/>
              <a:ext cx="181432" cy="118622"/>
            </a:xfrm>
            <a:prstGeom prst="rect">
              <a:avLst/>
            </a:prstGeom>
            <a:solidFill>
              <a:srgbClr val="6325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Explosion 2 53"/>
          <p:cNvSpPr/>
          <p:nvPr/>
        </p:nvSpPr>
        <p:spPr>
          <a:xfrm>
            <a:off x="1321412" y="1010846"/>
            <a:ext cx="153511" cy="153511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27084" y="1017826"/>
            <a:ext cx="5023488" cy="92708"/>
            <a:chOff x="1627084" y="1017826"/>
            <a:chExt cx="5023488" cy="92708"/>
          </a:xfrm>
        </p:grpSpPr>
        <p:sp>
          <p:nvSpPr>
            <p:cNvPr id="55" name="Rectangle 54"/>
            <p:cNvSpPr/>
            <p:nvPr/>
          </p:nvSpPr>
          <p:spPr>
            <a:xfrm>
              <a:off x="2241409" y="1019823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150577" y="1018712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59081" y="1019823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75726" y="1019823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887845" y="1018712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27084" y="1018937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47081" y="1018937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56249" y="1017826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64753" y="1018937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81398" y="1018937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93517" y="1017826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44576" y="1018937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864573" y="1018937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773741" y="1017826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682245" y="1018937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98890" y="1018937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11009" y="1017826"/>
              <a:ext cx="139563" cy="90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 descr="node1587deployme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08" y="-254830"/>
            <a:ext cx="4685172" cy="60631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206362" y="2049410"/>
            <a:ext cx="425667" cy="216310"/>
            <a:chOff x="4172937" y="1897959"/>
            <a:chExt cx="425667" cy="216310"/>
          </a:xfrm>
        </p:grpSpPr>
        <p:grpSp>
          <p:nvGrpSpPr>
            <p:cNvPr id="31" name="Group 30"/>
            <p:cNvGrpSpPr/>
            <p:nvPr/>
          </p:nvGrpSpPr>
          <p:grpSpPr>
            <a:xfrm>
              <a:off x="4172937" y="1897959"/>
              <a:ext cx="425667" cy="216310"/>
              <a:chOff x="4172937" y="1897959"/>
              <a:chExt cx="425667" cy="21631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172937" y="1995646"/>
                <a:ext cx="425667" cy="11862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354369" y="1946802"/>
                <a:ext cx="69781" cy="976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4389259" y="1897959"/>
                <a:ext cx="0" cy="9071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375303" y="1897959"/>
                <a:ext cx="48847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/>
            <p:cNvSpPr/>
            <p:nvPr/>
          </p:nvSpPr>
          <p:spPr>
            <a:xfrm>
              <a:off x="4245265" y="20279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322794" y="20279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01290" y="20279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481984" y="20279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60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548E-6 -3.96727E-6 L 0.00087 0.269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Seismic acquisition </a:t>
            </a:r>
            <a:r>
              <a:rPr lang="mr-IN" dirty="0" smtClean="0"/>
              <a:t>–</a:t>
            </a:r>
            <a:r>
              <a:rPr lang="en-US" dirty="0" smtClean="0"/>
              <a:t> multicomponent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520" y="1115251"/>
            <a:ext cx="305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(hydrophone)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445462" y="1115251"/>
            <a:ext cx="400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Particle velocities (geophones)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7082734" y="1613296"/>
            <a:ext cx="1266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Horizontal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306946" y="1613296"/>
            <a:ext cx="98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Vertical</a:t>
            </a:r>
            <a:endParaRPr lang="en-US" sz="2000" dirty="0"/>
          </a:p>
        </p:txBody>
      </p:sp>
      <p:sp>
        <p:nvSpPr>
          <p:cNvPr id="7" name="Cube 6"/>
          <p:cNvSpPr/>
          <p:nvPr/>
        </p:nvSpPr>
        <p:spPr>
          <a:xfrm>
            <a:off x="1820080" y="2951280"/>
            <a:ext cx="330924" cy="330924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4619868" y="2754534"/>
            <a:ext cx="330924" cy="330924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7187116" y="2951280"/>
            <a:ext cx="330924" cy="330924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435 L 0 0 Z " pathEditMode="relative" ptsTypes="A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33 0 L 0 0 Z " pathEditMode="relative" ptsTypes="A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7" grpId="0" animBg="1"/>
      <p:bldP spid="7" grpId="1" animBg="1"/>
      <p:bldP spid="39" grpId="0" animBg="1"/>
      <p:bldP spid="39" grpId="2" animBg="1"/>
      <p:bldP spid="41" grpId="0" animBg="1"/>
      <p:bldP spid="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Seismic acquisition </a:t>
            </a:r>
            <a:r>
              <a:rPr lang="mr-IN" dirty="0" smtClean="0"/>
              <a:t>–</a:t>
            </a:r>
            <a:r>
              <a:rPr lang="en-US" dirty="0" smtClean="0"/>
              <a:t> comparing vertical velocities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vp-shall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9373" b="6061"/>
          <a:stretch/>
        </p:blipFill>
        <p:spPr>
          <a:xfrm>
            <a:off x="1109527" y="642208"/>
            <a:ext cx="6929308" cy="1378971"/>
          </a:xfrm>
          <a:prstGeom prst="rect">
            <a:avLst/>
          </a:prstGeom>
        </p:spPr>
      </p:pic>
      <p:pic>
        <p:nvPicPr>
          <p:cNvPr id="7" name="Picture 6" descr="vp-shall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9373" b="6061"/>
          <a:stretch/>
        </p:blipFill>
        <p:spPr>
          <a:xfrm>
            <a:off x="1109527" y="2021179"/>
            <a:ext cx="6929308" cy="1378971"/>
          </a:xfrm>
          <a:prstGeom prst="rect">
            <a:avLst/>
          </a:prstGeom>
        </p:spPr>
      </p:pic>
      <p:pic>
        <p:nvPicPr>
          <p:cNvPr id="9" name="Picture 8" descr="vp-shall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9373" b="6061"/>
          <a:stretch/>
        </p:blipFill>
        <p:spPr>
          <a:xfrm>
            <a:off x="1109527" y="3400150"/>
            <a:ext cx="6929308" cy="13789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1241979" y="2553509"/>
            <a:ext cx="413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Difference     Elastic	  Acoustic</a:t>
            </a:r>
            <a:endParaRPr lang="en-US" sz="2400" dirty="0"/>
          </a:p>
        </p:txBody>
      </p:sp>
      <p:pic>
        <p:nvPicPr>
          <p:cNvPr id="8" name="Picture 7" descr="all-vz.gif"/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7" y="642208"/>
            <a:ext cx="6929308" cy="413691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38250" y="2021179"/>
            <a:ext cx="76005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8250" y="3400150"/>
            <a:ext cx="76005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6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Seismic acquisition </a:t>
            </a:r>
            <a:r>
              <a:rPr lang="mr-IN" dirty="0" smtClean="0"/>
              <a:t>–</a:t>
            </a:r>
            <a:r>
              <a:rPr lang="en-US" dirty="0" smtClean="0"/>
              <a:t> comparing horizontal velocities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vp-shall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9373" b="6061"/>
          <a:stretch/>
        </p:blipFill>
        <p:spPr>
          <a:xfrm>
            <a:off x="1109527" y="642208"/>
            <a:ext cx="6929308" cy="1378971"/>
          </a:xfrm>
          <a:prstGeom prst="rect">
            <a:avLst/>
          </a:prstGeom>
        </p:spPr>
      </p:pic>
      <p:pic>
        <p:nvPicPr>
          <p:cNvPr id="7" name="Picture 6" descr="vp-shall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9373" b="6061"/>
          <a:stretch/>
        </p:blipFill>
        <p:spPr>
          <a:xfrm>
            <a:off x="1109527" y="2021179"/>
            <a:ext cx="6929308" cy="1378971"/>
          </a:xfrm>
          <a:prstGeom prst="rect">
            <a:avLst/>
          </a:prstGeom>
        </p:spPr>
      </p:pic>
      <p:pic>
        <p:nvPicPr>
          <p:cNvPr id="9" name="Picture 8" descr="vp-shall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9373" b="6061"/>
          <a:stretch/>
        </p:blipFill>
        <p:spPr>
          <a:xfrm>
            <a:off x="1109527" y="3400150"/>
            <a:ext cx="6929308" cy="1378971"/>
          </a:xfrm>
          <a:prstGeom prst="rect">
            <a:avLst/>
          </a:prstGeom>
        </p:spPr>
      </p:pic>
      <p:pic>
        <p:nvPicPr>
          <p:cNvPr id="3" name="Picture 2" descr="all-vx.gif"/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7" y="642208"/>
            <a:ext cx="6929308" cy="413691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38250" y="2021179"/>
            <a:ext cx="76005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8250" y="3400150"/>
            <a:ext cx="76005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-1241979" y="2553509"/>
            <a:ext cx="413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Difference     Elastic	  Acoustic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Oral Defense - Gustavo Alves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5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SEP.thmx</Template>
  <TotalTime>29145</TotalTime>
  <Words>67</Words>
  <Application>Microsoft Macintosh PowerPoint</Application>
  <PresentationFormat>On-screen Show (16:9)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SEP</vt:lpstr>
      <vt:lpstr>Seismic acquisition – ocean-bottom nodes</vt:lpstr>
      <vt:lpstr>Seismic acquisition – multicomponent data</vt:lpstr>
      <vt:lpstr>Seismic acquisition – comparing vertical velocities</vt:lpstr>
      <vt:lpstr>Seismic acquisition – comparing horizontal velocities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Gustavo Catao Alves</dc:creator>
  <cp:lastModifiedBy>Gustavo Catao Alves</cp:lastModifiedBy>
  <cp:revision>235</cp:revision>
  <dcterms:created xsi:type="dcterms:W3CDTF">2016-07-12T02:32:27Z</dcterms:created>
  <dcterms:modified xsi:type="dcterms:W3CDTF">2017-10-19T12:02:56Z</dcterms:modified>
</cp:coreProperties>
</file>